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61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40C"/>
    <a:srgbClr val="E43E0A"/>
    <a:srgbClr val="C65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7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56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03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32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39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27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4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61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200150"/>
            <a:ext cx="5384800" cy="3394075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200150"/>
            <a:ext cx="5384800" cy="3394075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6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79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8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2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s-ES"/>
              <a:t>Haga clic en el icono para agregar una imagen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54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6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ctr" defTabSz="1097280" rtl="0" eaLnBrk="1" latinLnBrk="0" hangingPunct="1"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CA57C-54AE-4696-88F6-A9704FF39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953" y="2950697"/>
            <a:ext cx="10363200" cy="1470025"/>
          </a:xfrm>
        </p:spPr>
        <p:txBody>
          <a:bodyPr>
            <a:noAutofit/>
          </a:bodyPr>
          <a:lstStyle/>
          <a:p>
            <a:r>
              <a:rPr lang="es-CL" sz="4400" dirty="0"/>
              <a:t>Unidad </a:t>
            </a:r>
            <a:r>
              <a:rPr lang="es-CL" sz="4400" dirty="0" smtClean="0"/>
              <a:t>I. ““Organización política y participación ciudadana”.</a:t>
            </a:r>
            <a:br>
              <a:rPr lang="es-CL" sz="4400" dirty="0" smtClean="0"/>
            </a:br>
            <a:r>
              <a:rPr lang="es-CL" sz="4400" b="1" dirty="0" smtClean="0"/>
              <a:t/>
            </a:r>
            <a:br>
              <a:rPr lang="es-CL" sz="4400" b="1" dirty="0" smtClean="0"/>
            </a:br>
            <a:r>
              <a:rPr lang="es-CL" sz="4400" b="1" dirty="0" smtClean="0"/>
              <a:t/>
            </a:r>
            <a:br>
              <a:rPr lang="es-CL" sz="4400" b="1" dirty="0" smtClean="0"/>
            </a:br>
            <a:r>
              <a:rPr lang="es-CL" sz="4400" dirty="0" smtClean="0"/>
              <a:t/>
            </a:r>
            <a:br>
              <a:rPr lang="es-CL" sz="4400" dirty="0" smtClean="0"/>
            </a:br>
            <a:endParaRPr lang="es-CL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2660A6-8522-4291-9952-7D9B0C7D7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199"/>
            <a:ext cx="8534400" cy="2104697"/>
          </a:xfrm>
        </p:spPr>
        <p:txBody>
          <a:bodyPr>
            <a:normAutofit fontScale="92500" lnSpcReduction="10000"/>
          </a:bodyPr>
          <a:lstStyle/>
          <a:p>
            <a:r>
              <a:rPr lang="es-CL" sz="3200" dirty="0">
                <a:solidFill>
                  <a:schemeClr val="tx1"/>
                </a:solidFill>
              </a:rPr>
              <a:t>Curso: </a:t>
            </a:r>
            <a:r>
              <a:rPr lang="es-CL" sz="3200" dirty="0" smtClean="0">
                <a:solidFill>
                  <a:schemeClr val="tx1"/>
                </a:solidFill>
              </a:rPr>
              <a:t>6° </a:t>
            </a:r>
            <a:r>
              <a:rPr lang="es-CL" sz="3200" dirty="0">
                <a:solidFill>
                  <a:schemeClr val="tx1"/>
                </a:solidFill>
              </a:rPr>
              <a:t>Básico.</a:t>
            </a:r>
          </a:p>
          <a:p>
            <a:r>
              <a:rPr lang="es-CL" sz="3200" dirty="0">
                <a:solidFill>
                  <a:schemeClr val="tx1"/>
                </a:solidFill>
              </a:rPr>
              <a:t>Asignatura: </a:t>
            </a:r>
            <a:r>
              <a:rPr lang="es-CL" sz="3200" dirty="0" smtClean="0">
                <a:solidFill>
                  <a:schemeClr val="tx1"/>
                </a:solidFill>
              </a:rPr>
              <a:t>Historia, Geografía y Ciencias Sociales.</a:t>
            </a:r>
            <a:endParaRPr lang="es-CL" sz="3200" dirty="0">
              <a:solidFill>
                <a:schemeClr val="tx1"/>
              </a:solidFill>
            </a:endParaRPr>
          </a:p>
          <a:p>
            <a:r>
              <a:rPr lang="es-CL" sz="3200" dirty="0" smtClean="0">
                <a:solidFill>
                  <a:schemeClr val="tx1"/>
                </a:solidFill>
              </a:rPr>
              <a:t>Mes: abril.</a:t>
            </a:r>
            <a:endParaRPr lang="es-CL" sz="3200" dirty="0">
              <a:solidFill>
                <a:schemeClr val="tx1"/>
              </a:solidFill>
            </a:endParaRPr>
          </a:p>
          <a:p>
            <a:r>
              <a:rPr lang="es-CL" sz="3200" dirty="0" smtClean="0">
                <a:solidFill>
                  <a:schemeClr val="tx1"/>
                </a:solidFill>
              </a:rPr>
              <a:t>Apunte N° 2: El Estado y su organización.</a:t>
            </a:r>
            <a:endParaRPr lang="es-CL" sz="3200" dirty="0">
              <a:solidFill>
                <a:schemeClr val="tx1"/>
              </a:solidFill>
            </a:endParaRPr>
          </a:p>
          <a:p>
            <a:endParaRPr lang="es-CL" sz="3200" dirty="0">
              <a:solidFill>
                <a:schemeClr val="tx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64E16B8-B26D-4AC5-8242-87C081753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927" y="77708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48F2621-2341-48D4-86CD-A4891B49B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6276643"/>
            <a:ext cx="67056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es-CL" altLang="es-CL" sz="900" b="0" i="0" u="none" strike="noStrike" cap="none" normalizeH="0" baseline="0" dirty="0">
                <a:ln>
                  <a:noFill/>
                </a:ln>
                <a:solidFill>
                  <a:srgbClr val="7E000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creado por </a:t>
            </a:r>
            <a:r>
              <a:rPr kumimoji="0" lang="es-CL" altLang="es-CL" sz="900" b="0" i="0" u="none" strike="noStrike" cap="none" normalizeH="0" baseline="0" dirty="0" err="1" smtClean="0">
                <a:ln>
                  <a:noFill/>
                </a:ln>
                <a:solidFill>
                  <a:srgbClr val="7E000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Mariajosé</a:t>
            </a:r>
            <a:r>
              <a:rPr kumimoji="0" lang="es-CL" altLang="es-CL" sz="900" b="0" i="0" u="none" strike="noStrike" cap="none" normalizeH="0" baseline="0" dirty="0" smtClean="0">
                <a:ln>
                  <a:noFill/>
                </a:ln>
                <a:solidFill>
                  <a:srgbClr val="7E000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Carvajal T. para </a:t>
            </a:r>
            <a:r>
              <a:rPr kumimoji="0" lang="es-CL" altLang="es-CL" sz="900" b="0" i="0" u="none" strike="noStrike" cap="none" normalizeH="0" baseline="0" dirty="0">
                <a:ln>
                  <a:noFill/>
                </a:ln>
                <a:solidFill>
                  <a:srgbClr val="7E000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uso exclusivo de Mi Aula.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37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83474" y="940844"/>
            <a:ext cx="10972800" cy="1143000"/>
          </a:xfrm>
        </p:spPr>
        <p:txBody>
          <a:bodyPr/>
          <a:lstStyle/>
          <a:p>
            <a:r>
              <a:rPr lang="es-CL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ASPECTOS DE LA POLÍTICA</a:t>
            </a:r>
            <a:endParaRPr lang="es-CL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7435" y="2420888"/>
            <a:ext cx="10478955" cy="3293720"/>
          </a:xfrm>
          <a:solidFill>
            <a:srgbClr val="FFC000"/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es-ES" dirty="0" smtClean="0">
                <a:latin typeface="Comic Sans MS" pitchFamily="66" charset="0"/>
              </a:rPr>
              <a:t>Una forma de participación es presentarse como candidato a algún cargo de elección popular.</a:t>
            </a:r>
          </a:p>
          <a:p>
            <a:pPr algn="just"/>
            <a:endParaRPr lang="es-ES" dirty="0" smtClean="0">
              <a:latin typeface="Comic Sans MS" pitchFamily="66" charset="0"/>
            </a:endParaRPr>
          </a:p>
          <a:p>
            <a:pPr algn="just"/>
            <a:r>
              <a:rPr lang="es-ES" dirty="0" smtClean="0">
                <a:latin typeface="Comic Sans MS" pitchFamily="66" charset="0"/>
              </a:rPr>
              <a:t>La máxima autoridad de la región es el Intendente.</a:t>
            </a:r>
          </a:p>
          <a:p>
            <a:pPr algn="just"/>
            <a:endParaRPr lang="es-ES" dirty="0" smtClean="0">
              <a:latin typeface="Comic Sans MS" pitchFamily="66" charset="0"/>
            </a:endParaRPr>
          </a:p>
          <a:p>
            <a:pPr algn="just"/>
            <a:r>
              <a:rPr lang="es-ES" dirty="0" smtClean="0">
                <a:latin typeface="Comic Sans MS" pitchFamily="66" charset="0"/>
              </a:rPr>
              <a:t> Las juntas de vecinos son organizaciones comunitarias.</a:t>
            </a:r>
            <a:endParaRPr lang="es-CL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sociales3eso.files.wordpress.com/2007/10/ut2-poderes-politicos-del-estado-0_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7909" y="924197"/>
            <a:ext cx="9575074" cy="5385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49497"/>
            <a:ext cx="12192000" cy="68579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CL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¿Qué significa que un país sea un Estado?</a:t>
            </a:r>
            <a:endParaRPr lang="es-CL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09910" y="2075755"/>
            <a:ext cx="209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rgbClr val="C00000"/>
                </a:solidFill>
              </a:rPr>
              <a:t>     </a:t>
            </a:r>
            <a:r>
              <a:rPr lang="es-CL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s-CL" sz="2400" b="1" dirty="0" smtClean="0">
                <a:solidFill>
                  <a:srgbClr val="C00000"/>
                </a:solidFill>
                <a:latin typeface="Comic Sans MS" pitchFamily="66" charset="0"/>
              </a:rPr>
              <a:t>ESTADO</a:t>
            </a:r>
            <a:endParaRPr lang="es-CL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" name="7 Flecha derecha"/>
          <p:cNvSpPr/>
          <p:nvPr/>
        </p:nvSpPr>
        <p:spPr>
          <a:xfrm>
            <a:off x="4013548" y="2301501"/>
            <a:ext cx="228601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CuadroTexto"/>
          <p:cNvSpPr txBox="1"/>
          <p:nvPr/>
        </p:nvSpPr>
        <p:spPr>
          <a:xfrm>
            <a:off x="6966319" y="2158626"/>
            <a:ext cx="4762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Comunidad de personas</a:t>
            </a:r>
            <a:endParaRPr lang="es-CL" sz="2400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9157085" y="2658691"/>
            <a:ext cx="190501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CuadroTexto"/>
          <p:cNvSpPr txBox="1"/>
          <p:nvPr/>
        </p:nvSpPr>
        <p:spPr>
          <a:xfrm>
            <a:off x="7442573" y="4373203"/>
            <a:ext cx="3905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CL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s-CL" sz="2400" dirty="0" smtClean="0">
                <a:solidFill>
                  <a:srgbClr val="FF0000"/>
                </a:solidFill>
                <a:latin typeface="Comic Sans MS" pitchFamily="66" charset="0"/>
              </a:rPr>
              <a:t>Territorio</a:t>
            </a:r>
            <a:endParaRPr lang="es-CL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16 Cinta perforada"/>
          <p:cNvSpPr/>
          <p:nvPr/>
        </p:nvSpPr>
        <p:spPr>
          <a:xfrm>
            <a:off x="761964" y="5042262"/>
            <a:ext cx="10837854" cy="110138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Las personas reconocen un sistema de leyes y autoridades que aceptan como medio para vivir mejor.</a:t>
            </a:r>
            <a:endParaRPr lang="es-CL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ergamino vertical"/>
          <p:cNvSpPr/>
          <p:nvPr/>
        </p:nvSpPr>
        <p:spPr>
          <a:xfrm>
            <a:off x="3499175" y="888274"/>
            <a:ext cx="4730428" cy="5449658"/>
          </a:xfrm>
          <a:prstGeom prst="verticalScroll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CL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Chile es un Estado soberano e independiente, por lo que busca el bien común de las personas.</a:t>
            </a:r>
            <a:endParaRPr lang="es-CL" sz="2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CL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 Estado chileno reconoce dos tipos de soberanías.</a:t>
            </a:r>
          </a:p>
          <a:p>
            <a:pPr algn="ctr"/>
            <a:r>
              <a:rPr lang="es-CL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primera es  soberanía interior, capacidad de organizarse y aplicar las leyes que prefiera.</a:t>
            </a:r>
          </a:p>
          <a:p>
            <a:pPr algn="ctr"/>
            <a:r>
              <a:rPr lang="es-CL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segunda es soberanía exterior, Chile es reconocido por otros estados, se relaciona en condiciones de igualdad.</a:t>
            </a: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4548" y="782116"/>
            <a:ext cx="11521280" cy="1143000"/>
          </a:xfrm>
        </p:spPr>
        <p:txBody>
          <a:bodyPr>
            <a:normAutofit/>
          </a:bodyPr>
          <a:lstStyle/>
          <a:p>
            <a:r>
              <a:rPr lang="es-CL" sz="32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 TERRITORIO NACIONAL: </a:t>
            </a:r>
            <a:br>
              <a:rPr lang="es-CL" sz="32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s-CL" sz="28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FORMADO POR TRES ESPACIOS</a:t>
            </a:r>
            <a:endParaRPr lang="es-CL" sz="2800" b="1" dirty="0">
              <a:ln w="12700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Disco magnético"/>
          <p:cNvSpPr/>
          <p:nvPr/>
        </p:nvSpPr>
        <p:spPr>
          <a:xfrm>
            <a:off x="380960" y="2143116"/>
            <a:ext cx="3810027" cy="4143404"/>
          </a:xfrm>
          <a:prstGeom prst="flowChartMagneticDisk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ESPACIO TERRESTRE: </a:t>
            </a:r>
          </a:p>
          <a:p>
            <a:pPr algn="ctr"/>
            <a:endParaRPr lang="es-C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CL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Chile está compuesto por posesiones en América del Sur, como el archipiélago de Juan Fernández y las islas San Félix  y San Ambrosio.</a:t>
            </a:r>
            <a:endParaRPr lang="es-CL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Esquina doblada"/>
          <p:cNvSpPr/>
          <p:nvPr/>
        </p:nvSpPr>
        <p:spPr>
          <a:xfrm>
            <a:off x="4571989" y="2143116"/>
            <a:ext cx="3429024" cy="4143404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ESPACIO MARÍTIMO:</a:t>
            </a:r>
          </a:p>
          <a:p>
            <a:pPr algn="ctr"/>
            <a:endParaRPr lang="es-CL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CL" sz="20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CL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Desde la costa ha establecido  un mar territorial de 12 primeras millas y posee una zona económica exclusiva de 200 millas marinas.</a:t>
            </a:r>
            <a:endParaRPr lang="es-CL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Hexágono"/>
          <p:cNvSpPr/>
          <p:nvPr/>
        </p:nvSpPr>
        <p:spPr>
          <a:xfrm>
            <a:off x="8382016" y="2000240"/>
            <a:ext cx="3619525" cy="4429156"/>
          </a:xfrm>
          <a:prstGeom prst="hex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ESPACIO AÉREO:</a:t>
            </a:r>
          </a:p>
          <a:p>
            <a:pPr algn="ctr"/>
            <a:endParaRPr lang="es-CL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CL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Ubicado sobre las tierras, las aguas interiores y el mar de nuestro país, donde ejerce soberanía plena.</a:t>
            </a:r>
            <a:endParaRPr lang="es-CL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614274"/>
            <a:ext cx="10972800" cy="1143000"/>
          </a:xfrm>
        </p:spPr>
        <p:txBody>
          <a:bodyPr>
            <a:normAutofit/>
          </a:bodyPr>
          <a:lstStyle/>
          <a:p>
            <a:r>
              <a:rPr lang="es-CL" sz="3200" b="1" dirty="0" smtClean="0">
                <a:ln w="18000">
                  <a:solidFill>
                    <a:srgbClr val="7030A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DIVISIÓN POLÍTICO – ADMINISTRATIVA DE CHILE</a:t>
            </a:r>
            <a:endParaRPr lang="es-CL" sz="3200" b="1" dirty="0">
              <a:ln w="18000">
                <a:solidFill>
                  <a:srgbClr val="7030A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3392" y="1642512"/>
            <a:ext cx="11055019" cy="4526280"/>
          </a:xfrm>
        </p:spPr>
        <p:txBody>
          <a:bodyPr>
            <a:normAutofit fontScale="85000" lnSpcReduction="20000"/>
          </a:bodyPr>
          <a:lstStyle/>
          <a:p>
            <a:r>
              <a:rPr lang="es-CL" dirty="0" smtClean="0">
                <a:solidFill>
                  <a:srgbClr val="C00000"/>
                </a:solidFill>
                <a:latin typeface="Comic Sans MS" pitchFamily="66" charset="0"/>
              </a:rPr>
              <a:t>Regiones: </a:t>
            </a:r>
            <a:r>
              <a:rPr lang="es-CL" sz="2800" dirty="0" smtClean="0">
                <a:solidFill>
                  <a:srgbClr val="C00000"/>
                </a:solidFill>
                <a:latin typeface="Comic Sans MS" pitchFamily="66" charset="0"/>
              </a:rPr>
              <a:t>a cargo del Intendente regional.</a:t>
            </a:r>
          </a:p>
          <a:p>
            <a:endParaRPr lang="es-CL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s-CL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es-CL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s-CL" dirty="0" smtClean="0">
                <a:solidFill>
                  <a:srgbClr val="C00000"/>
                </a:solidFill>
                <a:latin typeface="Comic Sans MS" pitchFamily="66" charset="0"/>
              </a:rPr>
              <a:t>Provincias: </a:t>
            </a:r>
            <a:r>
              <a:rPr lang="es-CL" sz="2800" dirty="0" smtClean="0">
                <a:solidFill>
                  <a:srgbClr val="C00000"/>
                </a:solidFill>
                <a:latin typeface="Comic Sans MS" pitchFamily="66" charset="0"/>
              </a:rPr>
              <a:t>a cargo del Gobernador provincial.</a:t>
            </a:r>
          </a:p>
          <a:p>
            <a:endParaRPr lang="es-CL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s-CL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s-CL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s-CL" dirty="0" smtClean="0">
                <a:solidFill>
                  <a:srgbClr val="C00000"/>
                </a:solidFill>
                <a:latin typeface="Comic Sans MS" pitchFamily="66" charset="0"/>
              </a:rPr>
              <a:t>Comunas:  </a:t>
            </a:r>
            <a:r>
              <a:rPr lang="es-CL" sz="2800" dirty="0" smtClean="0">
                <a:solidFill>
                  <a:srgbClr val="C00000"/>
                </a:solidFill>
                <a:latin typeface="Comic Sans MS" pitchFamily="66" charset="0"/>
              </a:rPr>
              <a:t>a cargo del Alcalde.</a:t>
            </a:r>
          </a:p>
        </p:txBody>
      </p:sp>
      <p:sp>
        <p:nvSpPr>
          <p:cNvPr id="4" name="3 Flecha abajo"/>
          <p:cNvSpPr/>
          <p:nvPr/>
        </p:nvSpPr>
        <p:spPr>
          <a:xfrm>
            <a:off x="2159563" y="2348880"/>
            <a:ext cx="1056117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4 Flecha abajo"/>
          <p:cNvSpPr/>
          <p:nvPr/>
        </p:nvSpPr>
        <p:spPr>
          <a:xfrm>
            <a:off x="2255574" y="4221088"/>
            <a:ext cx="1056117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71028"/>
            <a:ext cx="10972800" cy="1143000"/>
          </a:xfrm>
        </p:spPr>
        <p:txBody>
          <a:bodyPr/>
          <a:lstStyle/>
          <a:p>
            <a:r>
              <a:rPr lang="es-CL" b="1" dirty="0" smtClean="0">
                <a:ln w="12700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DEMOCRACIA</a:t>
            </a:r>
            <a:endParaRPr lang="es-CL" b="1" dirty="0">
              <a:ln w="127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50286" y="2571836"/>
            <a:ext cx="10972800" cy="3581752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es-CL" dirty="0" smtClean="0">
                <a:latin typeface="Comic Sans MS" pitchFamily="66" charset="0"/>
              </a:rPr>
              <a:t>Es de origen griego y se utilizó en la polis de Atenas, en el siglo V a.C.</a:t>
            </a:r>
          </a:p>
          <a:p>
            <a:pPr algn="just"/>
            <a:r>
              <a:rPr lang="es-CL" dirty="0">
                <a:latin typeface="Comic Sans MS" pitchFamily="66" charset="0"/>
              </a:rPr>
              <a:t> </a:t>
            </a:r>
            <a:r>
              <a:rPr lang="es-CL" dirty="0" smtClean="0">
                <a:latin typeface="Comic Sans MS" pitchFamily="66" charset="0"/>
              </a:rPr>
              <a:t>La democracia ateniense era un sistema donde se favorecía la participación de los ciudadanos.</a:t>
            </a:r>
          </a:p>
          <a:p>
            <a:pPr algn="just"/>
            <a:r>
              <a:rPr lang="es-CL" dirty="0" smtClean="0">
                <a:latin typeface="Comic Sans MS" pitchFamily="66" charset="0"/>
              </a:rPr>
              <a:t>La democracia puede entenderse, en un sentido amplio como una forma de vida y de convivencia que tiende a la búsqueda del bien común.</a:t>
            </a:r>
            <a:endParaRPr lang="es-CL" dirty="0">
              <a:latin typeface="Comic Sans MS" pitchFamily="66" charset="0"/>
            </a:endParaRPr>
          </a:p>
        </p:txBody>
      </p:sp>
      <p:pic>
        <p:nvPicPr>
          <p:cNvPr id="7169" name="Picture 1" descr="C:\Users\karlipi\Desktop\Imagenes para clases\Gift\20 (1)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693" y="1035423"/>
            <a:ext cx="5375201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Participación Comprometida En cada grupo o comunidad hay cosas por hacer: existen ciertos objetivos que se quieren alcanz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7" cy="6858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081867" y="3352800"/>
            <a:ext cx="7103534" cy="618068"/>
          </a:xfrm>
          <a:prstGeom prst="rect">
            <a:avLst/>
          </a:prstGeom>
          <a:solidFill>
            <a:srgbClr val="F264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 smtClean="0"/>
              <a:t>¿De dónde proviene el término DEMOCRACIA?</a:t>
            </a:r>
            <a:endParaRPr lang="es-CL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7381" y="554724"/>
            <a:ext cx="10972800" cy="1143000"/>
          </a:xfrm>
        </p:spPr>
        <p:txBody>
          <a:bodyPr/>
          <a:lstStyle/>
          <a:p>
            <a:r>
              <a:rPr lang="es-CL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ASPECTOS DE LA POLÍTICA</a:t>
            </a:r>
            <a:endParaRPr lang="es-CL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46238"/>
            <a:ext cx="11247040" cy="4623934"/>
          </a:xfrm>
          <a:solidFill>
            <a:srgbClr val="99FF99"/>
          </a:solidFill>
        </p:spPr>
        <p:txBody>
          <a:bodyPr>
            <a:normAutofit fontScale="85000" lnSpcReduction="20000"/>
          </a:bodyPr>
          <a:lstStyle/>
          <a:p>
            <a:r>
              <a:rPr lang="es-CL" dirty="0" smtClean="0"/>
              <a:t> </a:t>
            </a:r>
            <a:r>
              <a:rPr lang="es-CL" dirty="0" smtClean="0">
                <a:latin typeface="Comic Sans MS" pitchFamily="66" charset="0"/>
              </a:rPr>
              <a:t>Las personas no pueden afiliarse a dos partidos políticos, está prohibido.</a:t>
            </a:r>
          </a:p>
          <a:p>
            <a:endParaRPr lang="es-CL" dirty="0" smtClean="0">
              <a:latin typeface="Comic Sans MS" pitchFamily="66" charset="0"/>
            </a:endParaRPr>
          </a:p>
          <a:p>
            <a:r>
              <a:rPr lang="es-CL" dirty="0" smtClean="0">
                <a:latin typeface="Comic Sans MS" pitchFamily="66" charset="0"/>
              </a:rPr>
              <a:t>Según la constitución  de 1980 dentro de las características de un ciudadano están:</a:t>
            </a:r>
          </a:p>
          <a:p>
            <a:pPr lvl="2"/>
            <a:r>
              <a:rPr lang="es-CL" dirty="0" smtClean="0">
                <a:latin typeface="Comic Sans MS" pitchFamily="66" charset="0"/>
              </a:rPr>
              <a:t>Ser Chileno.</a:t>
            </a:r>
          </a:p>
          <a:p>
            <a:pPr lvl="2"/>
            <a:r>
              <a:rPr lang="es-CL" dirty="0" smtClean="0">
                <a:latin typeface="Comic Sans MS" pitchFamily="66" charset="0"/>
              </a:rPr>
              <a:t>Ser mayor de 18 años.</a:t>
            </a:r>
          </a:p>
          <a:p>
            <a:pPr lvl="2"/>
            <a:r>
              <a:rPr lang="es-CL" dirty="0" smtClean="0">
                <a:latin typeface="Comic Sans MS" pitchFamily="66" charset="0"/>
              </a:rPr>
              <a:t>No haber sido condenado a pena aflictiva.</a:t>
            </a:r>
          </a:p>
          <a:p>
            <a:pPr lvl="2">
              <a:buNone/>
            </a:pPr>
            <a:endParaRPr lang="es-CL" dirty="0" smtClean="0">
              <a:latin typeface="Comic Sans MS" pitchFamily="66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s-ES" sz="3000" dirty="0" smtClean="0">
                <a:latin typeface="Comic Sans MS" pitchFamily="66" charset="0"/>
              </a:rPr>
              <a:t>El sistema concede la segunda vuelta electoral a las dos listas que hayan obtenido las  dos primeras mayorías.</a:t>
            </a:r>
            <a:endParaRPr lang="es-CL" sz="3000" dirty="0" smtClean="0">
              <a:latin typeface="Comic Sans MS" pitchFamily="66" charset="0"/>
            </a:endParaRPr>
          </a:p>
          <a:p>
            <a:pPr>
              <a:buFont typeface="Courier New" pitchFamily="49" charset="0"/>
              <a:buChar char="o"/>
            </a:pPr>
            <a:endParaRPr lang="es-C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392" y="548680"/>
            <a:ext cx="10972800" cy="1143000"/>
          </a:xfrm>
        </p:spPr>
        <p:txBody>
          <a:bodyPr/>
          <a:lstStyle/>
          <a:p>
            <a:r>
              <a:rPr lang="es-CL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ASPECTOS DE LA POLÍTICA</a:t>
            </a:r>
            <a:endParaRPr lang="es-CL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FF66CC"/>
          </a:solidFill>
        </p:spPr>
        <p:txBody>
          <a:bodyPr>
            <a:normAutofit/>
          </a:bodyPr>
          <a:lstStyle/>
          <a:p>
            <a:pPr algn="just"/>
            <a:r>
              <a:rPr lang="es-ES" sz="2800" dirty="0" smtClean="0">
                <a:latin typeface="Comic Sans MS" pitchFamily="66" charset="0"/>
              </a:rPr>
              <a:t>En un sistema político-democrático, los poderes públicos funcionan de manera independiente.</a:t>
            </a:r>
            <a:endParaRPr lang="es-CL" sz="2800" dirty="0" smtClean="0">
              <a:latin typeface="Comic Sans MS" pitchFamily="66" charset="0"/>
            </a:endParaRPr>
          </a:p>
          <a:p>
            <a:pPr algn="just"/>
            <a:r>
              <a:rPr lang="es-ES" sz="2800" dirty="0" smtClean="0">
                <a:latin typeface="Comic Sans MS" pitchFamily="66" charset="0"/>
              </a:rPr>
              <a:t>En las democracias las personas tienen derecho a tener una buena calidad de vida.</a:t>
            </a:r>
            <a:endParaRPr lang="es-CL" sz="2800" dirty="0" smtClean="0">
              <a:latin typeface="Comic Sans MS" pitchFamily="66" charset="0"/>
            </a:endParaRPr>
          </a:p>
          <a:p>
            <a:pPr algn="just"/>
            <a:r>
              <a:rPr lang="es-ES" sz="2800" dirty="0" smtClean="0">
                <a:latin typeface="Comic Sans MS" pitchFamily="66" charset="0"/>
              </a:rPr>
              <a:t> Para poder votar se requiere tener 18 años y no haber sido condenado a pena aflictiva.</a:t>
            </a:r>
          </a:p>
          <a:p>
            <a:pPr algn="just"/>
            <a:r>
              <a:rPr lang="es-ES" sz="2800" dirty="0" smtClean="0">
                <a:latin typeface="Comic Sans MS" pitchFamily="66" charset="0"/>
              </a:rPr>
              <a:t> La cámara de diputados está encargada de aprobar o rechazar leyes, además debe legislar y fiscalizar a las autoridades</a:t>
            </a:r>
            <a:endParaRPr lang="es-CL" sz="2800" dirty="0" smtClean="0">
              <a:latin typeface="Comic Sans MS" pitchFamily="66" charset="0"/>
            </a:endParaRP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 aul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 aula" id="{26986B74-AC59-4909-AE8B-AB0342CFE550}" vid="{3ED1ECA8-BBF0-4690-ACB8-283AEC5DE7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 aula</Template>
  <TotalTime>10456</TotalTime>
  <Words>471</Words>
  <Application>Microsoft Office PowerPoint</Application>
  <PresentationFormat>Panorámica</PresentationFormat>
  <Paragraphs>81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Arial Rounded MT Bold</vt:lpstr>
      <vt:lpstr>Calibri</vt:lpstr>
      <vt:lpstr>Comic Sans MS</vt:lpstr>
      <vt:lpstr>Courier New</vt:lpstr>
      <vt:lpstr>Times New Roman</vt:lpstr>
      <vt:lpstr>mi aula</vt:lpstr>
      <vt:lpstr>Unidad I. ““Organización política y participación ciudadana”.    </vt:lpstr>
      <vt:lpstr>Presentación de PowerPoint</vt:lpstr>
      <vt:lpstr>Presentación de PowerPoint</vt:lpstr>
      <vt:lpstr>EL TERRITORIO NACIONAL:  FORMADO POR TRES ESPACIOS</vt:lpstr>
      <vt:lpstr>DIVISIÓN POLÍTICO – ADMINISTRATIVA DE CHILE</vt:lpstr>
      <vt:lpstr>DEMOCRACIA</vt:lpstr>
      <vt:lpstr>Presentación de PowerPoint</vt:lpstr>
      <vt:lpstr>ASPECTOS DE LA POLÍTICA</vt:lpstr>
      <vt:lpstr>ASPECTOS DE LA POLÍTICA</vt:lpstr>
      <vt:lpstr>ASPECTOS DE LA POLÍTICA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¡CONOZCAMOS LAS FIGURAS GEOMÉTRICAS!</dc:title>
  <dc:creator>jaqueline fierro</dc:creator>
  <cp:lastModifiedBy>Usuario de Windows</cp:lastModifiedBy>
  <cp:revision>55</cp:revision>
  <dcterms:created xsi:type="dcterms:W3CDTF">2017-06-30T02:22:25Z</dcterms:created>
  <dcterms:modified xsi:type="dcterms:W3CDTF">2020-04-04T00:50:45Z</dcterms:modified>
</cp:coreProperties>
</file>