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E0A"/>
    <a:srgbClr val="F2640C"/>
    <a:srgbClr val="C6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6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3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9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7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6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9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8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2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6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6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CA57C-54AE-4696-88F6-A9704FF39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953" y="2520391"/>
            <a:ext cx="10363200" cy="1470025"/>
          </a:xfrm>
        </p:spPr>
        <p:txBody>
          <a:bodyPr>
            <a:noAutofit/>
          </a:bodyPr>
          <a:lstStyle/>
          <a:p>
            <a:r>
              <a:rPr lang="es-CL" sz="4400" dirty="0"/>
              <a:t>Unidad </a:t>
            </a:r>
            <a:r>
              <a:rPr lang="es-CL" sz="4400" dirty="0" smtClean="0"/>
              <a:t>I. “Zonas naturales de Chile”.</a:t>
            </a:r>
            <a:r>
              <a:rPr lang="es-CL" sz="4400" b="1" dirty="0" smtClean="0"/>
              <a:t> </a:t>
            </a:r>
            <a:r>
              <a:rPr lang="es-CL" sz="4400" dirty="0" smtClean="0"/>
              <a:t/>
            </a:r>
            <a:br>
              <a:rPr lang="es-CL" sz="4400" dirty="0" smtClean="0"/>
            </a:br>
            <a:r>
              <a:rPr lang="es-CL" sz="4400" b="1" dirty="0" smtClean="0"/>
              <a:t/>
            </a:r>
            <a:br>
              <a:rPr lang="es-CL" sz="4400" b="1" dirty="0" smtClean="0"/>
            </a:br>
            <a:r>
              <a:rPr lang="es-CL" sz="4400" b="1" dirty="0" smtClean="0"/>
              <a:t/>
            </a:r>
            <a:br>
              <a:rPr lang="es-CL" sz="4400" b="1" dirty="0" smtClean="0"/>
            </a:br>
            <a:r>
              <a:rPr lang="es-CL" sz="4400" dirty="0" smtClean="0"/>
              <a:t/>
            </a:r>
            <a:br>
              <a:rPr lang="es-CL" sz="4400" dirty="0" smtClean="0"/>
            </a:br>
            <a:endParaRPr lang="es-CL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32660A6-8522-4291-9952-7D9B0C7D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104697"/>
          </a:xfrm>
        </p:spPr>
        <p:txBody>
          <a:bodyPr>
            <a:normAutofit fontScale="85000" lnSpcReduction="20000"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Curso: </a:t>
            </a:r>
            <a:r>
              <a:rPr lang="es-CL" sz="3200" dirty="0" smtClean="0">
                <a:solidFill>
                  <a:schemeClr val="tx1"/>
                </a:solidFill>
              </a:rPr>
              <a:t>5° </a:t>
            </a:r>
            <a:r>
              <a:rPr lang="es-CL" sz="3200" dirty="0">
                <a:solidFill>
                  <a:schemeClr val="tx1"/>
                </a:solidFill>
              </a:rPr>
              <a:t>Básico.</a:t>
            </a:r>
          </a:p>
          <a:p>
            <a:r>
              <a:rPr lang="es-CL" sz="3200" dirty="0">
                <a:solidFill>
                  <a:schemeClr val="tx1"/>
                </a:solidFill>
              </a:rPr>
              <a:t>Asignatura: </a:t>
            </a:r>
            <a:r>
              <a:rPr lang="es-CL" sz="3200" dirty="0" smtClean="0">
                <a:solidFill>
                  <a:schemeClr val="tx1"/>
                </a:solidFill>
              </a:rPr>
              <a:t>Historia, Geografía y Ciencias Sociales.</a:t>
            </a:r>
            <a:endParaRPr lang="es-CL" sz="3200" dirty="0">
              <a:solidFill>
                <a:schemeClr val="tx1"/>
              </a:solidFill>
            </a:endParaRPr>
          </a:p>
          <a:p>
            <a:r>
              <a:rPr lang="es-CL" sz="3200" dirty="0" smtClean="0">
                <a:solidFill>
                  <a:schemeClr val="tx1"/>
                </a:solidFill>
              </a:rPr>
              <a:t>Mes: abril.</a:t>
            </a:r>
            <a:endParaRPr lang="es-CL" sz="3200" dirty="0">
              <a:solidFill>
                <a:schemeClr val="tx1"/>
              </a:solidFill>
            </a:endParaRPr>
          </a:p>
          <a:p>
            <a:r>
              <a:rPr lang="es-CL" sz="3200" dirty="0" smtClean="0">
                <a:solidFill>
                  <a:schemeClr val="tx1"/>
                </a:solidFill>
              </a:rPr>
              <a:t>Apunte N° 4: Recursos naturales renovables y no renovables y sus formas de cuidado.</a:t>
            </a:r>
            <a:endParaRPr lang="es-CL" sz="3200" dirty="0">
              <a:solidFill>
                <a:schemeClr val="tx1"/>
              </a:solidFill>
            </a:endParaRPr>
          </a:p>
          <a:p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64E16B8-B26D-4AC5-8242-87C081753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927" y="7770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48F2621-2341-48D4-86CD-A4891B49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6276643"/>
            <a:ext cx="67056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900" b="0" i="0" u="none" strike="noStrike" cap="none" normalizeH="0" baseline="0" dirty="0">
                <a:ln>
                  <a:noFill/>
                </a:ln>
                <a:solidFill>
                  <a:srgbClr val="7E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creado por </a:t>
            </a:r>
            <a:r>
              <a:rPr kumimoji="0" lang="es-CL" altLang="es-CL" sz="900" b="0" i="0" u="none" strike="noStrike" cap="none" normalizeH="0" baseline="0" dirty="0" err="1" smtClean="0">
                <a:ln>
                  <a:noFill/>
                </a:ln>
                <a:solidFill>
                  <a:srgbClr val="7E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Mariajosé</a:t>
            </a:r>
            <a:r>
              <a:rPr kumimoji="0" lang="es-CL" altLang="es-CL" sz="9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Carvajal T. para </a:t>
            </a:r>
            <a:r>
              <a:rPr kumimoji="0" lang="es-CL" altLang="es-CL" sz="900" b="0" i="0" u="none" strike="noStrike" cap="none" normalizeH="0" baseline="0" dirty="0">
                <a:ln>
                  <a:noFill/>
                </a:ln>
                <a:solidFill>
                  <a:srgbClr val="7E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exclusivo de Mi Aula.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7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75084"/>
            <a:ext cx="10972800" cy="114300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La actividad minera se clasifica en: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103" y="1743893"/>
            <a:ext cx="10972800" cy="4525963"/>
          </a:xfrm>
          <a:solidFill>
            <a:srgbClr val="7030A0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s-CL" dirty="0" smtClean="0">
                <a:latin typeface="Comic Sans MS" pitchFamily="66" charset="0"/>
              </a:rPr>
              <a:t>Gran Minería: utiliza avanzada tecnología con grandes camiones y grúas manejados por computadoras.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Mediana Minería: es aquella donde los niveles de tecnología son menores, al igual que la cantidad de trabajadores.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Pequeña Minería: es aquella realizada por unos pocos hombres, quienes con escasas herramientas trabajan un pequeño yacimiento generalmente de cobre o plata para sobrevivir en duras condiciones de pobreza.</a:t>
            </a:r>
            <a:endParaRPr lang="es-C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62022"/>
            <a:ext cx="10972800" cy="114300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Ese suelo que nos nutre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solidFill>
            <a:srgbClr val="00FFCC"/>
          </a:solidFill>
        </p:spPr>
        <p:txBody>
          <a:bodyPr>
            <a:normAutofit fontScale="70000" lnSpcReduction="20000"/>
          </a:bodyPr>
          <a:lstStyle/>
          <a:p>
            <a:r>
              <a:rPr lang="es-CL" dirty="0" smtClean="0">
                <a:latin typeface="Comic Sans MS" pitchFamily="66" charset="0"/>
              </a:rPr>
              <a:t> La Agricultura:</a:t>
            </a:r>
          </a:p>
          <a:p>
            <a:pPr lvl="1"/>
            <a:r>
              <a:rPr lang="es-CL" dirty="0" smtClean="0">
                <a:latin typeface="Comic Sans MS" pitchFamily="66" charset="0"/>
              </a:rPr>
              <a:t>Familiar Campesina.</a:t>
            </a:r>
          </a:p>
          <a:p>
            <a:pPr lvl="1"/>
            <a:r>
              <a:rPr lang="es-CL" dirty="0" smtClean="0">
                <a:latin typeface="Comic Sans MS" pitchFamily="66" charset="0"/>
              </a:rPr>
              <a:t>Industrial y comercial.</a:t>
            </a:r>
          </a:p>
          <a:p>
            <a:pPr lvl="1"/>
            <a:endParaRPr lang="es-CL" dirty="0" smtClean="0">
              <a:latin typeface="Comic Sans MS" pitchFamily="66" charset="0"/>
            </a:endParaRPr>
          </a:p>
          <a:p>
            <a:r>
              <a:rPr lang="es-CL" dirty="0" smtClean="0">
                <a:latin typeface="Comic Sans MS" pitchFamily="66" charset="0"/>
              </a:rPr>
              <a:t>La Ganadería: Crianza y cuidado de animales domésticos.</a:t>
            </a:r>
          </a:p>
          <a:p>
            <a:endParaRPr lang="es-CL" dirty="0" smtClean="0">
              <a:latin typeface="Comic Sans MS" pitchFamily="66" charset="0"/>
            </a:endParaRPr>
          </a:p>
          <a:p>
            <a:pPr algn="just"/>
            <a:r>
              <a:rPr lang="es-CL" dirty="0" smtClean="0">
                <a:latin typeface="Comic Sans MS" pitchFamily="66" charset="0"/>
              </a:rPr>
              <a:t>La actividad  forestal: se extraen productos que proporcionan los bosques nativos y las plantaciones de árboles. </a:t>
            </a:r>
          </a:p>
          <a:p>
            <a:pPr lvl="1" algn="just"/>
            <a:r>
              <a:rPr lang="es-CL" dirty="0" smtClean="0">
                <a:latin typeface="Comic Sans MS" pitchFamily="66" charset="0"/>
              </a:rPr>
              <a:t>Bosques.</a:t>
            </a:r>
          </a:p>
          <a:p>
            <a:pPr lvl="1" algn="just"/>
            <a:r>
              <a:rPr lang="es-CL" dirty="0" smtClean="0">
                <a:latin typeface="Comic Sans MS" pitchFamily="66" charset="0"/>
              </a:rPr>
              <a:t>Plantación Forestal.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188" y="972231"/>
            <a:ext cx="6984819" cy="51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691" y="876300"/>
            <a:ext cx="6717439" cy="488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881" y="935355"/>
            <a:ext cx="6773500" cy="505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232" y="992777"/>
            <a:ext cx="7390244" cy="523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722" y="916577"/>
            <a:ext cx="7423790" cy="5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377" y="1043940"/>
            <a:ext cx="7072721" cy="482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691" y="879702"/>
            <a:ext cx="7124700" cy="537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378" y="927055"/>
            <a:ext cx="6982506" cy="51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9403" y="842109"/>
            <a:ext cx="10972800" cy="2808312"/>
          </a:xfrm>
        </p:spPr>
        <p:txBody>
          <a:bodyPr/>
          <a:lstStyle/>
          <a:p>
            <a:pPr algn="ctr">
              <a:buNone/>
            </a:pPr>
            <a:r>
              <a:rPr lang="es-CL" dirty="0" smtClean="0"/>
              <a:t> </a:t>
            </a:r>
            <a:r>
              <a:rPr lang="es-CL" sz="6600" b="1" dirty="0" smtClean="0">
                <a:solidFill>
                  <a:srgbClr val="C00000"/>
                </a:solidFill>
              </a:rPr>
              <a:t>¿Qué son los recursos naturales?</a:t>
            </a:r>
            <a:endParaRPr lang="es-CL" sz="6600" b="1" dirty="0">
              <a:solidFill>
                <a:srgbClr val="C00000"/>
              </a:solidFill>
            </a:endParaRPr>
          </a:p>
        </p:txBody>
      </p:sp>
      <p:pic>
        <p:nvPicPr>
          <p:cNvPr id="4" name="3 Imagen" descr="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808" y="3933057"/>
            <a:ext cx="3360373" cy="22556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6953" y="865414"/>
            <a:ext cx="7627269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726" y="875530"/>
            <a:ext cx="10972800" cy="114300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LOS RECURSOS NATURALES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75806" y="2188029"/>
            <a:ext cx="9956800" cy="3773016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>
                <a:solidFill>
                  <a:srgbClr val="7030A0"/>
                </a:solidFill>
                <a:latin typeface="Comic Sans MS" pitchFamily="66" charset="0"/>
              </a:rPr>
              <a:t>Los seres humanos no podríamos vivir sin naturaleza.</a:t>
            </a:r>
          </a:p>
          <a:p>
            <a:pPr algn="just"/>
            <a:r>
              <a:rPr lang="es-CL" dirty="0" smtClean="0">
                <a:solidFill>
                  <a:srgbClr val="7030A0"/>
                </a:solidFill>
                <a:latin typeface="Comic Sans MS" pitchFamily="66" charset="0"/>
              </a:rPr>
              <a:t>La naturaleza es nuestra fuente de recursos.</a:t>
            </a:r>
          </a:p>
          <a:p>
            <a:pPr algn="just"/>
            <a:r>
              <a:rPr lang="es-CL" dirty="0" smtClean="0">
                <a:solidFill>
                  <a:srgbClr val="7030A0"/>
                </a:solidFill>
                <a:latin typeface="Comic Sans MS" pitchFamily="66" charset="0"/>
              </a:rPr>
              <a:t>A través de la actividad agrícola, ganadera, pesquera, forestal o minera.</a:t>
            </a:r>
          </a:p>
          <a:p>
            <a:pPr algn="just"/>
            <a:r>
              <a:rPr lang="es-CL" dirty="0" smtClean="0">
                <a:solidFill>
                  <a:srgbClr val="7030A0"/>
                </a:solidFill>
                <a:latin typeface="Comic Sans MS" pitchFamily="66" charset="0"/>
              </a:rPr>
              <a:t>A medida que la sociedad se transforma y se produce la ciudad, las actividades como la siembra, la pesca, el corte de árboles ya no se realiza de forma directa.</a:t>
            </a:r>
            <a:endParaRPr lang="es-CL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40845"/>
            <a:ext cx="10972800" cy="114300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LOS RECURSOS NATURALES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03712" y="2534194"/>
            <a:ext cx="8078688" cy="3296546"/>
          </a:xfrm>
          <a:solidFill>
            <a:srgbClr val="FF0066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L" dirty="0" smtClean="0">
                <a:latin typeface="Comic Sans MS" pitchFamily="66" charset="0"/>
              </a:rPr>
              <a:t>La obtención de recursos naturales se realiza a través de actividades, cada una de las cuales requiere de hombres y mujeres que se especializan en sus tareas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3 Imagen" descr="bo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45" y="4149081"/>
            <a:ext cx="2400267" cy="21122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cursos Naturales.www.themegallery.com     Renovables.                       No                        Inagotables.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663" y="601210"/>
            <a:ext cx="10574965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El buen uso de los Recursos Naturales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1628800"/>
            <a:ext cx="115212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6537" y="718776"/>
            <a:ext cx="10972800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Los recursos que nos entrega el mar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23392" y="2204864"/>
            <a:ext cx="10478955" cy="3196952"/>
          </a:xfrm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>
                <a:latin typeface="Comic Sans MS" pitchFamily="66" charset="0"/>
              </a:rPr>
              <a:t>La corriente de Humboldt, con sus aguas frías y cargadas de plancton, favorece la existencia de un ecosistema marino diverso y abundante que nos prodiga muchos recursos.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Ya sea en forma artesanal o industrial, a lo largo de nuestras costas se observan diversas formas de actividades pesqueras, las principales corresponden a la recolección y al cultivo marino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349" y="731838"/>
            <a:ext cx="11151029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Las rocas que nos proveen de minerales 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36455" y="2341537"/>
            <a:ext cx="10574965" cy="3629000"/>
          </a:xfrm>
          <a:solidFill>
            <a:srgbClr val="00FF00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>
                <a:latin typeface="Comic Sans MS" pitchFamily="66" charset="0"/>
              </a:rPr>
              <a:t>Las rocas nos proveen de minerales metálicos como el oro, la plata, el cobre y el hierro.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Los principales minerales no metálicos del país son la sal, la cal, el azufre, la arcilla y el salitre.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La minería consiste en extraer los minerales contenidos en las rocas del subsuelo o en las laderas de las montañas.</a:t>
            </a:r>
            <a:r>
              <a:rPr lang="es-CL" dirty="0">
                <a:latin typeface="Comic Sans MS" pitchFamily="66" charset="0"/>
              </a:rPr>
              <a:t> </a:t>
            </a:r>
            <a:r>
              <a:rPr lang="es-CL" dirty="0" smtClean="0">
                <a:latin typeface="Comic Sans MS" pitchFamily="66" charset="0"/>
              </a:rPr>
              <a:t>También se pueden extraer rocas con minerales desde los fondos oceánicos</a:t>
            </a:r>
            <a:r>
              <a:rPr lang="es-CL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84366" y="1913708"/>
            <a:ext cx="9956800" cy="3989040"/>
          </a:xfrm>
          <a:solidFill>
            <a:srgbClr val="FF0000"/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es-CL" dirty="0" smtClean="0">
                <a:latin typeface="Comic Sans MS" pitchFamily="66" charset="0"/>
              </a:rPr>
              <a:t>Chile, desde el punto de vista económico, ha sido a lo largo de su historia un país minero. Ya la culturas precolombinas utilizaban los recursos minerales para la elaboración de sus utensilios y expresiones artísticas y durante la colonia los españoles introdujeron nuevas técnicas de extracción motivadas por el valor del oro.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Las regiones nortinas son, por excelencia, de vocación minera, en ellas se encuentran los principales yacimientos de extracción-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Los puertos son fundamentales para la  exportación del mineral ya refinado o en bruto.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La actividad minera se asocia a otras actividades económicas como las del sector industrial, es en esta última en donde se diversifican sus usos (tecnología, manufactura, etc.)</a:t>
            </a:r>
          </a:p>
          <a:p>
            <a:pPr algn="just">
              <a:buNone/>
            </a:pPr>
            <a:endParaRPr lang="es-CL" dirty="0" smtClean="0">
              <a:latin typeface="Comic Sans MS" pitchFamily="66" charset="0"/>
            </a:endParaRPr>
          </a:p>
          <a:p>
            <a:pPr algn="just"/>
            <a:endParaRPr lang="es-CL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9600" y="692650"/>
            <a:ext cx="11151029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Chile País Minero</a:t>
            </a:r>
            <a:endParaRPr lang="es-C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 au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 aula" id="{26986B74-AC59-4909-AE8B-AB0342CFE550}" vid="{3ED1ECA8-BBF0-4690-ACB8-283AEC5DE7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 aula</Template>
  <TotalTime>13038</TotalTime>
  <Words>578</Words>
  <Application>Microsoft Office PowerPoint</Application>
  <PresentationFormat>Panorámica</PresentationFormat>
  <Paragraphs>41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Comic Sans MS</vt:lpstr>
      <vt:lpstr>Times New Roman</vt:lpstr>
      <vt:lpstr>mi aula</vt:lpstr>
      <vt:lpstr>Unidad I. “Zonas naturales de Chile”.     </vt:lpstr>
      <vt:lpstr>Presentación de PowerPoint</vt:lpstr>
      <vt:lpstr>LOS RECURSOS NATURALES</vt:lpstr>
      <vt:lpstr>LOS RECURSOS NATURALES</vt:lpstr>
      <vt:lpstr>Presentación de PowerPoint</vt:lpstr>
      <vt:lpstr>El buen uso de los Recursos Naturales</vt:lpstr>
      <vt:lpstr>Los recursos que nos entrega el mar</vt:lpstr>
      <vt:lpstr>Las rocas que nos proveen de minerales </vt:lpstr>
      <vt:lpstr>Chile País Minero</vt:lpstr>
      <vt:lpstr>La actividad minera se clasifica en:</vt:lpstr>
      <vt:lpstr>Ese suelo que nos nutre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¡CONOZCAMOS LAS FIGURAS GEOMÉTRICAS!</dc:title>
  <dc:creator>jaqueline fierro</dc:creator>
  <cp:lastModifiedBy>HP</cp:lastModifiedBy>
  <cp:revision>61</cp:revision>
  <dcterms:created xsi:type="dcterms:W3CDTF">2017-06-30T02:22:25Z</dcterms:created>
  <dcterms:modified xsi:type="dcterms:W3CDTF">2020-04-06T04:24:45Z</dcterms:modified>
</cp:coreProperties>
</file>